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4" r:id="rId12"/>
    <p:sldId id="273" r:id="rId13"/>
    <p:sldId id="270" r:id="rId14"/>
    <p:sldId id="272" r:id="rId15"/>
    <p:sldId id="271" r:id="rId16"/>
    <p:sldId id="269" r:id="rId17"/>
    <p:sldId id="268" r:id="rId1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7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3F9F-F1B9-4A6E-930F-57F35B35FD54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5147D-F6BC-4F05-AC2C-DF3A24E73C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DC087-90AA-401C-809E-64462283D780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80BB8-F0B2-4FE5-B236-956E3611FE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5749E-0CC6-46A4-9CBD-8114DA855CBE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1369F-53BB-4F80-A5B5-35BE576C9D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E95C-F647-4B32-A769-44E374CC15C5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429B-A78E-4099-8972-A1801DF0F1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A12E1-927D-44A5-B208-11DCD4F1EF1C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F034-0812-4BB1-A5E0-54AB67EEB5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0D9FA-490D-4746-9445-83019CDB45D7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4040B-93C7-4B00-8035-27BF027F01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932EE-F7F7-4EB3-8D8D-6E85A7F5855B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1C661-1AE0-4B30-9CD6-AC0881011A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61193-FD74-4BA3-8468-370F33577DC4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1E68F-57A6-45AE-B4B6-0FAA585ADB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53566-C83B-4B49-BA10-92D363BE2880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40291-921A-42D1-9589-A1960BC1D0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042BA-1448-436A-8EE0-1AB2D5D0F6B1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28EF-5A29-4074-868E-F42245078E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D8E4-C53C-4337-A1D5-E334D04EC21D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9A1C2-A465-4E4E-B067-2D78F82B7F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6F2D6-AAE3-4178-B8C2-0CD376F93248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9F13A-5914-4DEA-8DE8-C06DDB176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A68B8-9333-4FB0-8998-68CD63F18950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2685-3578-453D-AC18-2C3D58A07E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5F51-01B7-4C5A-8AA3-16451E6E386F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5126E-7412-491F-995E-C86BFF0255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327B0-31A2-4898-8449-F2D7B6A069B5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5F76-4A65-489A-9853-74B606801F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17CA-C4BD-416F-A0BC-ABCB6564F3EC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59B8D-FE12-4247-B50B-D275763A96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35C85-DFCA-451F-91C0-EDB865A88176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2A4CD-EC22-432B-8DC4-10C7CC485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C7F7D33-EA37-4AA4-B244-B5A131643CC3}" type="datetimeFigureOut">
              <a:rPr lang="en-US"/>
              <a:pPr>
                <a:defRPr/>
              </a:pPr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C7A7199-E9F0-4049-A45B-20E0B47CD3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69" r:id="rId2"/>
    <p:sldLayoutId id="2147483868" r:id="rId3"/>
    <p:sldLayoutId id="2147483867" r:id="rId4"/>
    <p:sldLayoutId id="2147483866" r:id="rId5"/>
    <p:sldLayoutId id="2147483865" r:id="rId6"/>
    <p:sldLayoutId id="2147483864" r:id="rId7"/>
    <p:sldLayoutId id="2147483863" r:id="rId8"/>
    <p:sldLayoutId id="2147483862" r:id="rId9"/>
    <p:sldLayoutId id="2147483861" r:id="rId10"/>
    <p:sldLayoutId id="2147483860" r:id="rId11"/>
    <p:sldLayoutId id="2147483871" r:id="rId12"/>
    <p:sldLayoutId id="2147483859" r:id="rId13"/>
    <p:sldLayoutId id="2147483872" r:id="rId14"/>
    <p:sldLayoutId id="2147483858" r:id="rId15"/>
    <p:sldLayoutId id="2147483857" r:id="rId16"/>
    <p:sldLayoutId id="2147483856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l="4674" t="7153" r="86622" b="75309"/>
          <a:stretch/>
        </p:blipFill>
        <p:spPr>
          <a:xfrm>
            <a:off x="1183612" y="310523"/>
            <a:ext cx="1832401" cy="23788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Объект 3"/>
          <p:cNvPicPr>
            <a:picLocks noChangeAspect="1"/>
          </p:cNvPicPr>
          <p:nvPr/>
        </p:nvPicPr>
        <p:blipFill>
          <a:blip r:embed="rId2"/>
          <a:srcRect l="57570"/>
          <a:stretch>
            <a:fillRect/>
          </a:stretch>
        </p:blipFill>
        <p:spPr bwMode="auto">
          <a:xfrm>
            <a:off x="4097338" y="311150"/>
            <a:ext cx="4156075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408" t="75474" r="86764" b="6171"/>
          <a:stretch/>
        </p:blipFill>
        <p:spPr>
          <a:xfrm>
            <a:off x="9438684" y="3844103"/>
            <a:ext cx="1725261" cy="231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545" t="52504" r="86561" b="29517"/>
          <a:stretch/>
        </p:blipFill>
        <p:spPr>
          <a:xfrm>
            <a:off x="1114697" y="3725569"/>
            <a:ext cx="1865570" cy="242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828" t="29615" r="87487" b="51973"/>
          <a:stretch/>
        </p:blipFill>
        <p:spPr>
          <a:xfrm>
            <a:off x="9438684" y="310523"/>
            <a:ext cx="1590562" cy="245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83541" y="1185532"/>
            <a:ext cx="4936067" cy="8591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Види ПЕ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31162" y="4566644"/>
            <a:ext cx="4961469" cy="8967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Організація ПЕ</a:t>
            </a:r>
          </a:p>
        </p:txBody>
      </p:sp>
      <p:sp>
        <p:nvSpPr>
          <p:cNvPr id="7" name="Овал 6"/>
          <p:cNvSpPr/>
          <p:nvPr/>
        </p:nvSpPr>
        <p:spPr>
          <a:xfrm>
            <a:off x="2709331" y="2582332"/>
            <a:ext cx="72051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4. Педагогічний Експеримент 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042820" y="4066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042819" y="2140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74638" y="2600325"/>
            <a:ext cx="2292350" cy="55721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rgbClr val="FFFFFF"/>
                </a:solidFill>
                <a:cs typeface="Arial" charset="0"/>
              </a:rPr>
              <a:t>Шиян Богдан</a:t>
            </a:r>
            <a:r>
              <a:rPr lang="en-US" sz="1600" b="1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uk-UA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Михайлович</a:t>
            </a:r>
            <a:r>
              <a:rPr lang="uk-UA" sz="1600" b="1" dirty="0">
                <a:solidFill>
                  <a:srgbClr val="FFFFFF"/>
                </a:solidFill>
                <a:cs typeface="Arial" charset="0"/>
              </a:rPr>
              <a:t> </a:t>
            </a:r>
            <a:endParaRPr lang="uk-UA" sz="1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98463" y="5613400"/>
            <a:ext cx="2303462" cy="6524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 err="1">
                <a:solidFill>
                  <a:srgbClr val="FFFFFF"/>
                </a:solidFill>
                <a:cs typeface="Arial" charset="0"/>
              </a:rPr>
              <a:t>Сметанський</a:t>
            </a:r>
            <a:r>
              <a:rPr lang="uk-UA" sz="1600" b="1" dirty="0">
                <a:solidFill>
                  <a:srgbClr val="FFFFFF"/>
                </a:solidFill>
                <a:cs typeface="Arial" charset="0"/>
              </a:rPr>
              <a:t> Микола Іванович</a:t>
            </a:r>
            <a:r>
              <a:rPr lang="uk-UA" sz="1600" b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9188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Сергієнко Леонід Прокопович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00918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>
                <a:solidFill>
                  <a:srgbClr val="FFFFFF"/>
                </a:solidFill>
                <a:cs typeface="Arial" charset="0"/>
              </a:rPr>
              <a:t>Козлова Клавдія Пилипівна</a:t>
            </a: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uk-UA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8689" name="Picture 17" descr="shyy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285750"/>
            <a:ext cx="1447800" cy="2095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92" name="Picture 20" descr="smetansk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3740150"/>
            <a:ext cx="1327150" cy="177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96" name="Picture 24" descr="auth_2142292538_129x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1938" y="3716338"/>
            <a:ext cx="1355725" cy="194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98" name="Picture 26" descr="kozlo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31450" y="338138"/>
            <a:ext cx="1562100" cy="1952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1817" y="2574746"/>
            <a:ext cx="3180970" cy="222612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Статистичні характеристики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Варіаційні ряди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Параметричні критерії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Непараметричні критерії</a:t>
            </a:r>
          </a:p>
        </p:txBody>
      </p:sp>
      <p:sp>
        <p:nvSpPr>
          <p:cNvPr id="7" name="Овал 6"/>
          <p:cNvSpPr/>
          <p:nvPr/>
        </p:nvSpPr>
        <p:spPr>
          <a:xfrm>
            <a:off x="4510450" y="2750128"/>
            <a:ext cx="3355975" cy="165480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cap="all" dirty="0"/>
              <a:t>Розділ </a:t>
            </a:r>
            <a:r>
              <a:rPr lang="en-US" sz="2000" b="1" cap="all" dirty="0"/>
              <a:t>5</a:t>
            </a:r>
            <a:r>
              <a:rPr lang="uk-UA" sz="2000" b="1" cap="all" dirty="0"/>
              <a:t>. Методи математичної статистики</a:t>
            </a:r>
            <a:endParaRPr lang="ru-RU" sz="2000" cap="all" dirty="0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424238" y="3516313"/>
            <a:ext cx="538162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8123238" y="3363913"/>
            <a:ext cx="536575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44513" y="1933575"/>
            <a:ext cx="1971675" cy="60642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У</a:t>
            </a:r>
            <a:r>
              <a:rPr lang="uk-UA" sz="1400" b="1" dirty="0"/>
              <a:t>і</a:t>
            </a:r>
            <a:r>
              <a:rPr lang="ru-RU" sz="1400" b="1" dirty="0" err="1"/>
              <a:t>льям</a:t>
            </a:r>
            <a:r>
              <a:rPr lang="ru-RU" sz="1400" b="1" dirty="0"/>
              <a:t> </a:t>
            </a:r>
            <a:r>
              <a:rPr lang="ru-RU" sz="1400" b="1" dirty="0" err="1"/>
              <a:t>Сілі</a:t>
            </a:r>
            <a:r>
              <a:rPr lang="ru-RU" sz="1400" b="1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/>
              <a:t>Госсет</a:t>
            </a:r>
            <a:r>
              <a:rPr lang="ru-RU" sz="1400" b="1" dirty="0"/>
              <a:t> </a:t>
            </a:r>
            <a:r>
              <a:rPr lang="uk-UA" sz="1400" b="1" dirty="0" err="1"/>
              <a:t>Стюдент</a:t>
            </a:r>
            <a:endParaRPr lang="uk-UA" sz="1400" b="1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424238" y="1962150"/>
            <a:ext cx="21145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Рональд </a:t>
            </a:r>
            <a:r>
              <a:rPr lang="ru-RU" sz="1400" b="1" dirty="0" err="1"/>
              <a:t>Ейлмер</a:t>
            </a:r>
            <a:r>
              <a:rPr lang="ru-RU" sz="1400" b="1" dirty="0"/>
              <a:t> </a:t>
            </a:r>
            <a:r>
              <a:rPr lang="uk-UA" sz="1400" b="1" dirty="0"/>
              <a:t>Фішер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127375" y="6154738"/>
            <a:ext cx="2351088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Коренберг</a:t>
            </a:r>
            <a:r>
              <a:rPr lang="uk-UA" sz="1400" b="1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Володимир Борисович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79733" y="2729827"/>
            <a:ext cx="3136693" cy="157147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Кореляційний аналіз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Дисперсний аналіз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Регресивний аналіз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Факторний аналіз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7072313" y="6154738"/>
            <a:ext cx="210026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Начинська</a:t>
            </a:r>
            <a:endParaRPr lang="uk-UA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Світлана Василівна</a:t>
            </a:r>
          </a:p>
        </p:txBody>
      </p:sp>
      <p:pic>
        <p:nvPicPr>
          <p:cNvPr id="7170" name="Picture 2" descr="William Sealy Gosset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31012" y="97914"/>
            <a:ext cx="1398771" cy="1800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72" name="Picture 4" descr="Biologist and statistician Ronald Fisher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789437" y="101611"/>
            <a:ext cx="1442026" cy="1825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424378" y="4208849"/>
            <a:ext cx="142875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http://xn--d1abenfasbglip.xn--p1ai/photogallery/thumbs/29_681_9c6b0c566d6f36b3fc2c4f7cee7e7aa3.jpg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l="12473" t="12707" r="13285" b="14261"/>
          <a:stretch/>
        </p:blipFill>
        <p:spPr bwMode="auto">
          <a:xfrm>
            <a:off x="7431036" y="4200393"/>
            <a:ext cx="1383670" cy="1813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30" name="Picture 6" descr="Колмогоров А.Н.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335361" y="117425"/>
            <a:ext cx="1301572" cy="1884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5889625" y="2038350"/>
            <a:ext cx="2211388" cy="604838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Колмогоров</a:t>
            </a:r>
            <a:endParaRPr lang="uk-UA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/>
              <a:t>Андрій</a:t>
            </a:r>
            <a:r>
              <a:rPr lang="ru-RU" sz="1400" b="1" dirty="0"/>
              <a:t> </a:t>
            </a:r>
            <a:r>
              <a:rPr lang="ru-RU" sz="1400" b="1" dirty="0" err="1"/>
              <a:t>Миколайович</a:t>
            </a:r>
            <a:endParaRPr lang="uk-UA" sz="1400" b="1" dirty="0"/>
          </a:p>
        </p:txBody>
      </p:sp>
      <p:pic>
        <p:nvPicPr>
          <p:cNvPr id="1032" name="Picture 8" descr="Смирнов Н.В.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8919329" y="107150"/>
            <a:ext cx="142875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8528050" y="2054225"/>
            <a:ext cx="2211388" cy="604838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/>
              <a:t>Смірнов</a:t>
            </a:r>
            <a:r>
              <a:rPr lang="ru-RU" sz="1400" b="1" dirty="0"/>
              <a:t> </a:t>
            </a:r>
            <a:r>
              <a:rPr lang="ru-RU" sz="1400" b="1" dirty="0" err="1"/>
              <a:t>Микола</a:t>
            </a:r>
            <a:r>
              <a:rPr lang="ru-RU" sz="1400" b="1" dirty="0"/>
              <a:t> </a:t>
            </a:r>
            <a:r>
              <a:rPr lang="ru-RU" sz="1400" b="1" dirty="0" err="1"/>
              <a:t>Васильович</a:t>
            </a:r>
            <a:endParaRPr lang="uk-UA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63981" y="615926"/>
            <a:ext cx="4249866" cy="9818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dirty="0"/>
              <a:t>Основні положення кваліметрії</a:t>
            </a:r>
          </a:p>
        </p:txBody>
      </p:sp>
      <p:sp>
        <p:nvSpPr>
          <p:cNvPr id="7" name="Овал 6"/>
          <p:cNvSpPr/>
          <p:nvPr/>
        </p:nvSpPr>
        <p:spPr>
          <a:xfrm>
            <a:off x="4359956" y="2463836"/>
            <a:ext cx="3638218" cy="154654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/>
              <a:t>Розділ 6. </a:t>
            </a:r>
            <a:r>
              <a:rPr lang="uk-UA" sz="2800" b="1" dirty="0"/>
              <a:t>КВАЛІМЕТРІЯ</a:t>
            </a:r>
            <a:endParaRPr lang="ru-RU" sz="2800" cap="all" dirty="0"/>
          </a:p>
        </p:txBody>
      </p:sp>
      <p:sp>
        <p:nvSpPr>
          <p:cNvPr id="10" name="Стрелка вправо 9"/>
          <p:cNvSpPr/>
          <p:nvPr/>
        </p:nvSpPr>
        <p:spPr>
          <a:xfrm rot="16200000">
            <a:off x="5910263" y="1873250"/>
            <a:ext cx="538162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5928519" y="4355307"/>
            <a:ext cx="536575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068388" y="2801938"/>
            <a:ext cx="1844675" cy="43497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Чарльз </a:t>
            </a:r>
            <a:r>
              <a:rPr lang="ru-RU" sz="1400" b="1" dirty="0" err="1"/>
              <a:t>Пірсон</a:t>
            </a:r>
            <a:endParaRPr lang="uk-UA" sz="1400" b="1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116013" y="5938838"/>
            <a:ext cx="185261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Денисова </a:t>
            </a:r>
            <a:r>
              <a:rPr lang="ru-RU" sz="1400" b="1" dirty="0" err="1"/>
              <a:t>Лоліта</a:t>
            </a:r>
            <a:r>
              <a:rPr lang="ru-RU" sz="1400" b="1" dirty="0"/>
              <a:t> </a:t>
            </a:r>
            <a:r>
              <a:rPr lang="ru-RU" sz="1400" b="1" dirty="0" err="1"/>
              <a:t>Вікторівна</a:t>
            </a:r>
            <a:endParaRPr lang="ru-RU" sz="1400" b="1" dirty="0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9047163" y="2686050"/>
            <a:ext cx="2100262" cy="5508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/>
              <a:t>Азгальдов</a:t>
            </a:r>
            <a:r>
              <a:rPr lang="ru-RU" sz="1400" b="1" dirty="0"/>
              <a:t> </a:t>
            </a:r>
            <a:r>
              <a:rPr lang="ru-RU" sz="1400" b="1" dirty="0" err="1"/>
              <a:t>Гаррі</a:t>
            </a:r>
            <a:r>
              <a:rPr lang="ru-RU" sz="1400" b="1" dirty="0"/>
              <a:t> </a:t>
            </a:r>
            <a:r>
              <a:rPr lang="ru-RU" sz="1400" b="1" dirty="0" err="1"/>
              <a:t>Гайкович</a:t>
            </a:r>
            <a:endParaRPr lang="ru-RU" sz="1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93945" y="4876420"/>
            <a:ext cx="4119902" cy="106294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dirty="0"/>
              <a:t>Методи експертних оцінок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9275763" y="604837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/>
              <a:t>Хмельницька</a:t>
            </a:r>
            <a:r>
              <a:rPr lang="ru-RU" sz="1400" b="1" dirty="0"/>
              <a:t> </a:t>
            </a:r>
            <a:r>
              <a:rPr lang="ru-RU" sz="1400" b="1" dirty="0" err="1"/>
              <a:t>Олена</a:t>
            </a:r>
            <a:r>
              <a:rPr lang="ru-RU" sz="1400" b="1" dirty="0"/>
              <a:t> </a:t>
            </a:r>
            <a:r>
              <a:rPr lang="ru-RU" sz="1400" b="1" dirty="0" err="1"/>
              <a:t>Валеріївна</a:t>
            </a:r>
            <a:endParaRPr lang="uk-UA" sz="1400" b="1" dirty="0"/>
          </a:p>
        </p:txBody>
      </p:sp>
      <p:pic>
        <p:nvPicPr>
          <p:cNvPr id="7170" name="Picture 2" descr="http://img1.liveinternet.ru/images/attach/c/5/85/210/85210825_large_pearson_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263373" y="403244"/>
            <a:ext cx="1651509" cy="2086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72" name="Picture 4" descr="Азгальдов Гарри Гайкович, основатель научной дисциплины Квалиметрия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9326463" y="396689"/>
            <a:ext cx="1663270" cy="205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74" name="Picture 6" descr="http://fpmf.vlsu.ru/uploads/pics/0_Khmelnitskaya_01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443248" y="3769157"/>
            <a:ext cx="1643792" cy="2054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176" name="Picture 8" descr="kinru11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l="7921" t="6521"/>
          <a:stretch/>
        </p:blipFill>
        <p:spPr bwMode="auto">
          <a:xfrm>
            <a:off x="1272218" y="3716866"/>
            <a:ext cx="1540190" cy="2027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5878" y="2650334"/>
            <a:ext cx="3599822" cy="1430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Оформлення тексту НР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Підготовка наукової статті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Вимоги до наукових статей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4359956" y="2463836"/>
            <a:ext cx="3638218" cy="154654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cap="all" dirty="0"/>
              <a:t>Розділ 7. </a:t>
            </a:r>
            <a:r>
              <a:rPr lang="uk-UA" sz="2000" b="1" dirty="0"/>
              <a:t>МЕТОДИКА НАПИСАННЯ НАУКОВИХ РОБІТ</a:t>
            </a:r>
            <a:endParaRPr lang="ru-RU" sz="2000" cap="all" dirty="0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759200" y="3078163"/>
            <a:ext cx="538163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8126413" y="3065463"/>
            <a:ext cx="536575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895475" y="1939925"/>
            <a:ext cx="1624013" cy="43497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Гуревич Роман Семенович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5275263" y="1903413"/>
            <a:ext cx="1616075" cy="50641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Бріскін</a:t>
            </a:r>
            <a:r>
              <a:rPr lang="uk-UA" sz="1400" b="1" dirty="0"/>
              <a:t> Юрій Аркадійович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011363" y="6016625"/>
            <a:ext cx="1838325" cy="5508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Козіна</a:t>
            </a:r>
            <a:r>
              <a:rPr lang="uk-UA" sz="1400" b="1" dirty="0"/>
              <a:t> </a:t>
            </a:r>
            <a:r>
              <a:rPr lang="uk-UA" sz="1400" b="1" dirty="0" err="1"/>
              <a:t>Жанета</a:t>
            </a:r>
            <a:r>
              <a:rPr lang="uk-UA" sz="1400" b="1" dirty="0"/>
              <a:t> Леонідівна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62431" y="2650334"/>
            <a:ext cx="3136693" cy="117354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Алгоритм підготовки НР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Публікація НР</a:t>
            </a:r>
            <a:endParaRPr lang="ru-RU" sz="2000" dirty="0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9199563" y="6196013"/>
            <a:ext cx="1690687" cy="50482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Кутек</a:t>
            </a:r>
            <a:r>
              <a:rPr lang="uk-UA" sz="1400" b="1" dirty="0"/>
              <a:t> </a:t>
            </a:r>
            <a:r>
              <a:rPr lang="ru-RU" sz="1400" b="1" dirty="0" err="1"/>
              <a:t>Тамари</a:t>
            </a:r>
            <a:r>
              <a:rPr lang="ru-RU" sz="1400" b="1" dirty="0"/>
              <a:t> </a:t>
            </a:r>
            <a:r>
              <a:rPr lang="ru-RU" sz="1400" b="1" dirty="0" err="1"/>
              <a:t>Борисівни</a:t>
            </a:r>
            <a:endParaRPr lang="uk-UA" sz="1400" b="1" dirty="0"/>
          </a:p>
        </p:txBody>
      </p:sp>
      <p:pic>
        <p:nvPicPr>
          <p:cNvPr id="20" name="Picture 20" descr="Postaty ahmetov image006.jpg"/>
          <p:cNvPicPr>
            <a:picLocks noChangeAspect="1" noChangeArrowheads="1"/>
          </p:cNvPicPr>
          <p:nvPr/>
        </p:nvPicPr>
        <p:blipFill>
          <a:blip r:embed="rId2"/>
          <a:srcRect t="6136" b="8589"/>
          <a:stretch>
            <a:fillRect/>
          </a:stretch>
        </p:blipFill>
        <p:spPr bwMode="auto">
          <a:xfrm>
            <a:off x="9211233" y="101106"/>
            <a:ext cx="1326403" cy="1838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www.ldufk.edu.ua/files/photoGallery/Pracivniki/TMOS/Briskin.jpg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5735" r="4229"/>
          <a:stretch/>
        </p:blipFill>
        <p:spPr bwMode="auto">
          <a:xfrm>
            <a:off x="5491623" y="126244"/>
            <a:ext cx="1329267" cy="1709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Картинки по запросу фото Козіна Жаннета Леонідівна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108397" y="4168096"/>
            <a:ext cx="1486735" cy="1722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l="5896"/>
          <a:stretch/>
        </p:blipFill>
        <p:spPr bwMode="auto">
          <a:xfrm>
            <a:off x="9241707" y="4104935"/>
            <a:ext cx="1451723" cy="184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9045575" y="2028825"/>
            <a:ext cx="1844675" cy="43497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Ахметов Рустам </a:t>
            </a:r>
            <a:r>
              <a:rPr lang="uk-UA" sz="1400" b="1" dirty="0" err="1"/>
              <a:t>Фагімович</a:t>
            </a:r>
            <a:endParaRPr lang="uk-UA" sz="1400" b="1" dirty="0"/>
          </a:p>
        </p:txBody>
      </p:sp>
      <p:pic>
        <p:nvPicPr>
          <p:cNvPr id="1034" name="Picture 10" descr="http://www.vspu.edu.ua/faculty/imad/img/gurevich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191697" y="132146"/>
            <a:ext cx="1182372" cy="1710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36" name="Picture 12" descr="borisova2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5565746" y="4168096"/>
            <a:ext cx="1303881" cy="1917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205413" y="6223000"/>
            <a:ext cx="2100262" cy="54927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Борисова Ольга Володимирівна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9380" y="559067"/>
            <a:ext cx="2905902" cy="2715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Планування КНР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Вибір теми кваліфікаційної роботи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Вибір теми магістерської КНР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dirty="0"/>
              <a:t>Вибір теми дисертаційної КНР</a:t>
            </a:r>
          </a:p>
        </p:txBody>
      </p:sp>
      <p:sp>
        <p:nvSpPr>
          <p:cNvPr id="7" name="Овал 6"/>
          <p:cNvSpPr/>
          <p:nvPr/>
        </p:nvSpPr>
        <p:spPr>
          <a:xfrm>
            <a:off x="3643115" y="308934"/>
            <a:ext cx="4487336" cy="29653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8. </a:t>
            </a:r>
            <a:r>
              <a:rPr lang="uk-UA" sz="2400" b="1" dirty="0"/>
              <a:t>ОРГАНІЗАЦІЯ І ПРОВЕДЕННЯ НАУКОВО-ДОСЛІДНОЇ РОБОТИ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105150" y="1619250"/>
            <a:ext cx="538163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8131175" y="1619250"/>
            <a:ext cx="536575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60363" y="6030913"/>
            <a:ext cx="1895475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Куц</a:t>
            </a:r>
            <a:r>
              <a:rPr lang="uk-UA" sz="1400" b="1" dirty="0"/>
              <a:t> Олександр Сергійович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662238" y="6030913"/>
            <a:ext cx="1962150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Фурман Юрій Миколайович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935538" y="6030913"/>
            <a:ext cx="230981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Малхазов</a:t>
            </a:r>
            <a:r>
              <a:rPr lang="uk-UA" sz="1400" b="1" dirty="0"/>
              <a:t> Олександр </a:t>
            </a:r>
            <a:r>
              <a:rPr lang="uk-UA" sz="1400" b="1" dirty="0" err="1"/>
              <a:t>Ромуальдович</a:t>
            </a:r>
            <a:endParaRPr lang="uk-UA" sz="1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40440" y="502855"/>
            <a:ext cx="3136693" cy="25004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Організація і проведення наукового дослідження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Оформлення матеріалів дослідження</a:t>
            </a:r>
            <a:endParaRPr lang="ru-RU" sz="2000" dirty="0"/>
          </a:p>
        </p:txBody>
      </p:sp>
      <p:pic>
        <p:nvPicPr>
          <p:cNvPr id="14" name="Picture 6" descr="Фото Дудорова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b="5185"/>
          <a:stretch/>
        </p:blipFill>
        <p:spPr bwMode="auto">
          <a:xfrm>
            <a:off x="10033391" y="3664765"/>
            <a:ext cx="1644485" cy="219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9879013" y="5976938"/>
            <a:ext cx="2100262" cy="63341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Дудорова</a:t>
            </a:r>
            <a:endParaRPr lang="uk-UA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 Людмила Юріївна</a:t>
            </a:r>
          </a:p>
        </p:txBody>
      </p:sp>
      <p:pic>
        <p:nvPicPr>
          <p:cNvPr id="21" name="Picture 2" descr="Ю.М.Фурман - завідувач кафедри, доктор біологічних наук, професор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12900" r="3111"/>
          <a:stretch/>
        </p:blipFill>
        <p:spPr bwMode="auto">
          <a:xfrm>
            <a:off x="2803989" y="3737053"/>
            <a:ext cx="1820333" cy="2167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2" name="Picture 4" descr="Картинки по запросу малхазов олександр ромуальдович фото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rcRect r="44772"/>
          <a:stretch/>
        </p:blipFill>
        <p:spPr bwMode="auto">
          <a:xfrm>
            <a:off x="5211590" y="3725972"/>
            <a:ext cx="1779109" cy="2135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556500" y="5976938"/>
            <a:ext cx="2112963" cy="657225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Сарафенюк</a:t>
            </a:r>
            <a:r>
              <a:rPr lang="uk-UA" sz="1400" b="1" dirty="0"/>
              <a:t> Лариса Анатоліївна</a:t>
            </a:r>
            <a:endParaRPr lang="uk-UA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/>
          </a:blip>
          <a:srcRect t="3277" b="6255"/>
          <a:stretch/>
        </p:blipFill>
        <p:spPr>
          <a:xfrm>
            <a:off x="7744623" y="3765129"/>
            <a:ext cx="1534844" cy="208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Картинки по запросу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10764" y="3725972"/>
            <a:ext cx="1705957" cy="2189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9380" y="559067"/>
            <a:ext cx="2905902" cy="2715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Методика написання МКНР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Вступ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Основні розділи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Висновки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Практичні рекомендації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Оформлення МКНР</a:t>
            </a:r>
          </a:p>
        </p:txBody>
      </p:sp>
      <p:sp>
        <p:nvSpPr>
          <p:cNvPr id="7" name="Овал 6"/>
          <p:cNvSpPr/>
          <p:nvPr/>
        </p:nvSpPr>
        <p:spPr>
          <a:xfrm>
            <a:off x="3643115" y="308934"/>
            <a:ext cx="4487336" cy="29653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9. </a:t>
            </a:r>
            <a:r>
              <a:rPr lang="uk-UA" sz="2400" b="1" dirty="0"/>
              <a:t>МЕТОДИКА НАПИСАННЯ КВАЛІФІКАЦІЙНИХ НАУКОВИХ РОБІТ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105150" y="1619250"/>
            <a:ext cx="538163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8131175" y="1619250"/>
            <a:ext cx="536575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593725" y="6043613"/>
            <a:ext cx="2211388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Цьось</a:t>
            </a:r>
            <a:r>
              <a:rPr lang="uk-UA" sz="1600" b="1" dirty="0"/>
              <a:t> Анатолій Васильович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695700" y="6027738"/>
            <a:ext cx="2530475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Москаленко Наталія Василівна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9605963" y="593407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Солопчук</a:t>
            </a:r>
            <a:r>
              <a:rPr lang="uk-UA" sz="1600" b="1" dirty="0"/>
              <a:t> Микола Сергійович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672263" y="60071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Єдинак Геннадій Анатолійович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40440" y="502855"/>
            <a:ext cx="3420207" cy="25004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Особливості методики написання дисертаційних (кандидатських) кваліфікаційних наукових робіт</a:t>
            </a:r>
          </a:p>
        </p:txBody>
      </p:sp>
      <p:pic>
        <p:nvPicPr>
          <p:cNvPr id="3076" name="Picture 4" descr="Картинки по запросу фото Цьось Анатолій Васильович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93725" y="3399168"/>
            <a:ext cx="2212719" cy="250775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3809" name="AutoShape 8" descr="Картинки по запросу фото Москаленко Наталія Василів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84" name="Picture 12" descr="http://www1.nas.gov.ua/rsc/psc/Scientists/M/PublishingImages/MoskalenkoNV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657952" y="3357100"/>
            <a:ext cx="2428098" cy="24550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86" name="Picture 14" descr="http://www.ldufk.edu.ua/files/photoGallery/Pracivniki/TiMFV/Jedinak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626225" y="3255756"/>
            <a:ext cx="2192337" cy="267779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 descr="Картинки по запросу СОЛОПЧУК МИКОЛА СЕРГІЙОВИЧ, кандидат педагогічних наук, професор фото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9533467" y="3357101"/>
            <a:ext cx="2172230" cy="243997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55823" y="304800"/>
            <a:ext cx="4936067" cy="17396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Оформлення і захист магістерської кваліфікаційної наукової роботи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7730" y="4508700"/>
            <a:ext cx="4961469" cy="13078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Оформлення і захист дисертаційної кваліфікаційної роботи</a:t>
            </a:r>
          </a:p>
        </p:txBody>
      </p:sp>
      <p:sp>
        <p:nvSpPr>
          <p:cNvPr id="7" name="Овал 6"/>
          <p:cNvSpPr/>
          <p:nvPr/>
        </p:nvSpPr>
        <p:spPr>
          <a:xfrm>
            <a:off x="2709331" y="2582332"/>
            <a:ext cx="72051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РОЗДІЛ 10. ПІДГОТОВКА ТА ЗАХИСТ КВАЛІФІКАЦІЙНИХ НАУКОВИХ РОБІТ</a:t>
            </a:r>
            <a:endParaRPr lang="ru-RU" sz="2400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042820" y="4066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042819" y="2140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95275" y="2532063"/>
            <a:ext cx="2211388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Платонов Володимир Миколайович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406400" y="5957888"/>
            <a:ext cx="2100263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Савченко Віктор Григорович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9188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rgbClr val="FFFFFF"/>
                </a:solidFill>
                <a:cs typeface="Arial" charset="0"/>
              </a:rPr>
              <a:t>Кашуба Віталій Олександрович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991393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Приступа</a:t>
            </a:r>
            <a:r>
              <a:rPr lang="uk-UA" sz="1400" b="1" dirty="0"/>
              <a:t> Євген Никодимович</a:t>
            </a:r>
          </a:p>
        </p:txBody>
      </p:sp>
      <p:pic>
        <p:nvPicPr>
          <p:cNvPr id="2050" name="Picture 2" descr="Приступа Є. Н.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117408" y="237164"/>
            <a:ext cx="1621973" cy="201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098" name="Picture 2" descr="Картинки по запросу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52449" y="3429001"/>
            <a:ext cx="1848228" cy="2247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00" name="Picture 4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83533" y="174448"/>
            <a:ext cx="1634332" cy="2288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02" name="Picture 6" descr="Виталий Кашуба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b="6344"/>
          <a:stretch/>
        </p:blipFill>
        <p:spPr bwMode="auto">
          <a:xfrm>
            <a:off x="10290487" y="3429001"/>
            <a:ext cx="1619689" cy="2275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/>
          </a:blip>
          <a:srcRect l="4674" t="7153" r="86622" b="75309"/>
          <a:stretch/>
        </p:blipFill>
        <p:spPr>
          <a:xfrm>
            <a:off x="1183612" y="310523"/>
            <a:ext cx="1832401" cy="23788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408" t="75474" r="86764" b="6171"/>
          <a:stretch/>
        </p:blipFill>
        <p:spPr>
          <a:xfrm>
            <a:off x="9438684" y="3844103"/>
            <a:ext cx="1725261" cy="231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545" t="52504" r="86561" b="29517"/>
          <a:stretch/>
        </p:blipFill>
        <p:spPr>
          <a:xfrm>
            <a:off x="1114697" y="3725569"/>
            <a:ext cx="1865570" cy="242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>
            <a:extLst/>
          </a:blip>
          <a:srcRect l="4828" t="29615" r="87487" b="51973"/>
          <a:stretch/>
        </p:blipFill>
        <p:spPr>
          <a:xfrm>
            <a:off x="9438684" y="310523"/>
            <a:ext cx="1590562" cy="245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с двумя усеченными противолежащими углами 1"/>
          <p:cNvSpPr/>
          <p:nvPr/>
        </p:nvSpPr>
        <p:spPr>
          <a:xfrm>
            <a:off x="3597509" y="1388769"/>
            <a:ext cx="5223933" cy="3293534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/>
              <a:t>Бажаємо всім подолати </a:t>
            </a:r>
          </a:p>
          <a:p>
            <a:pPr algn="ctr">
              <a:defRPr/>
            </a:pPr>
            <a:r>
              <a:rPr lang="uk-UA" sz="3600" b="1" dirty="0"/>
              <a:t>всі вершини </a:t>
            </a:r>
          </a:p>
          <a:p>
            <a:pPr algn="ctr">
              <a:defRPr/>
            </a:pPr>
            <a:r>
              <a:rPr lang="uk-UA" sz="3600" b="1" dirty="0"/>
              <a:t>у спортивній науці</a:t>
            </a:r>
          </a:p>
          <a:p>
            <a:pPr algn="ctr">
              <a:defRPr/>
            </a:pPr>
            <a:endParaRPr lang="uk-UA" sz="3600" b="1" dirty="0"/>
          </a:p>
          <a:p>
            <a:pPr algn="ctr">
              <a:defRPr/>
            </a:pPr>
            <a:r>
              <a:rPr lang="uk-UA" sz="3600" b="1" dirty="0"/>
              <a:t>Автори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20067" y="584201"/>
            <a:ext cx="4936067" cy="78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Історичні аспекти становлення наукових кваліфікаційних робіт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0066" y="3873701"/>
            <a:ext cx="4936067" cy="78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Організаційно-правові основи виконання кваліфікаційних робіт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41234" y="5477935"/>
            <a:ext cx="4936067" cy="78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Формування </a:t>
            </a:r>
            <a:r>
              <a:rPr lang="uk-UA" dirty="0" err="1"/>
              <a:t>компетентностей</a:t>
            </a:r>
            <a:r>
              <a:rPr lang="uk-UA" dirty="0"/>
              <a:t> магістрантів та аспірантів</a:t>
            </a:r>
          </a:p>
        </p:txBody>
      </p:sp>
      <p:sp>
        <p:nvSpPr>
          <p:cNvPr id="7" name="Овал 6"/>
          <p:cNvSpPr/>
          <p:nvPr/>
        </p:nvSpPr>
        <p:spPr>
          <a:xfrm>
            <a:off x="3738033" y="1947334"/>
            <a:ext cx="55414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РОЗДІЛ 1.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ЗАГАЛЬНІ ПОЛОЖЕННЯ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10116" y="1236134"/>
            <a:ext cx="2605617" cy="351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трелка вправо 9"/>
          <p:cNvSpPr/>
          <p:nvPr/>
        </p:nvSpPr>
        <p:spPr>
          <a:xfrm rot="5400000">
            <a:off x="6136482" y="3431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136481" y="1505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10117138" y="2544763"/>
            <a:ext cx="177800" cy="34163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9263063" y="2544763"/>
            <a:ext cx="1031875" cy="1555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8877300" y="5699125"/>
            <a:ext cx="1417638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117847" y="192083"/>
            <a:ext cx="6087533" cy="6793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Види наукових робіт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37692" y="2950361"/>
            <a:ext cx="6122992" cy="89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Основні вимоги до кваліфікаційних наукових робіт</a:t>
            </a:r>
          </a:p>
        </p:txBody>
      </p:sp>
      <p:sp>
        <p:nvSpPr>
          <p:cNvPr id="7" name="Овал 6"/>
          <p:cNvSpPr/>
          <p:nvPr/>
        </p:nvSpPr>
        <p:spPr>
          <a:xfrm>
            <a:off x="2596620" y="1296270"/>
            <a:ext cx="7205133" cy="1167715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РОЗДІЛ 2.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ЗАГАЛЬНА ХАРАКТЕРИСТИКА НАУКОВИХ РОБІТ</a:t>
            </a:r>
            <a:endParaRPr lang="ru-RU" sz="2400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926138" y="2541587"/>
            <a:ext cx="469900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5893594" y="912019"/>
            <a:ext cx="427037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87338" y="24479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Лесгафт</a:t>
            </a:r>
            <a:r>
              <a:rPr lang="uk-UA" sz="1600" b="1" dirty="0"/>
              <a:t> Петро </a:t>
            </a:r>
            <a:r>
              <a:rPr lang="uk-UA" sz="1600" b="1" dirty="0" err="1"/>
              <a:t>Францович</a:t>
            </a:r>
            <a:endParaRPr lang="uk-UA" sz="1600" b="1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892675" y="6169025"/>
            <a:ext cx="2428875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Ухтомський</a:t>
            </a:r>
            <a:r>
              <a:rPr lang="uk-UA" sz="1600" b="1" dirty="0"/>
              <a:t> Олексій Олексійович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00918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Сєченов Іван Михайлович</a:t>
            </a:r>
          </a:p>
        </p:txBody>
      </p:sp>
      <p:pic>
        <p:nvPicPr>
          <p:cNvPr id="1028" name="Picture 4" descr="Картинки по запросу Сеченов Іван фото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0235337" y="285088"/>
            <a:ext cx="1441180" cy="2028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30" name="Picture 6" descr="Картинки по запросу Лесгафт  фото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73416" y="408416"/>
            <a:ext cx="1514475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0" name="Picture 2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694680" y="3959634"/>
            <a:ext cx="1489800" cy="209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271713" y="61690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Павлов </a:t>
            </a:r>
            <a:r>
              <a:rPr lang="ru-RU" sz="1600" b="1" dirty="0" err="1"/>
              <a:t>Іван</a:t>
            </a:r>
            <a:r>
              <a:rPr lang="ru-RU" sz="1600" b="1" dirty="0"/>
              <a:t> Петрович</a:t>
            </a:r>
            <a:r>
              <a:rPr lang="ru-RU" sz="1600" dirty="0"/>
              <a:t> </a:t>
            </a:r>
            <a:endParaRPr lang="uk-UA" sz="1600" b="1" dirty="0"/>
          </a:p>
        </p:txBody>
      </p:sp>
      <p:pic>
        <p:nvPicPr>
          <p:cNvPr id="2052" name="Picture 4" descr="Картинки по запросу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456365" y="3978663"/>
            <a:ext cx="1410493" cy="2000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646988" y="6169025"/>
            <a:ext cx="22923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Берштейн</a:t>
            </a:r>
            <a:r>
              <a:rPr lang="uk-UA" sz="1600" b="1" dirty="0"/>
              <a:t> Микола Олександрович</a:t>
            </a:r>
          </a:p>
        </p:txBody>
      </p:sp>
      <p:pic>
        <p:nvPicPr>
          <p:cNvPr id="21526" name="Picture 22" descr="b0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1992" y="3978663"/>
            <a:ext cx="1752040" cy="2013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55823" y="1185333"/>
            <a:ext cx="4936067" cy="8591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Наука як вид діяльності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7730" y="4508700"/>
            <a:ext cx="4961469" cy="13078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Основні наукові категорії і теоретико-методичні поняття</a:t>
            </a:r>
          </a:p>
        </p:txBody>
      </p:sp>
      <p:sp>
        <p:nvSpPr>
          <p:cNvPr id="7" name="Овал 6"/>
          <p:cNvSpPr/>
          <p:nvPr/>
        </p:nvSpPr>
        <p:spPr>
          <a:xfrm>
            <a:off x="2709331" y="2582332"/>
            <a:ext cx="72051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РОЗДІЛ 3. НАУКА ТА ОСНОВНІ НАУКОВІ КАТЕГОРІЇ І ТЕОРЕТИКО-МЕТОДИЧНІ ПОНЯТТЯ</a:t>
            </a:r>
            <a:endParaRPr lang="ru-RU" sz="2400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042820" y="4066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042819" y="2140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87338" y="24479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Менделеєв</a:t>
            </a:r>
            <a:r>
              <a:rPr lang="uk-UA" sz="1600" b="1" dirty="0"/>
              <a:t> Дмитро Іванович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98463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Архімед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9188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>
                <a:solidFill>
                  <a:srgbClr val="FFFFFF"/>
                </a:solidFill>
                <a:cs typeface="Arial" charset="0"/>
              </a:rPr>
              <a:t>Блез Паскаль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991393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Сковорода Григорій Савович</a:t>
            </a:r>
          </a:p>
        </p:txBody>
      </p:sp>
      <p:pic>
        <p:nvPicPr>
          <p:cNvPr id="22546" name="Picture 18" descr="DIMendeleevCab.jpg"/>
          <p:cNvPicPr>
            <a:picLocks noChangeAspect="1" noChangeArrowheads="1"/>
          </p:cNvPicPr>
          <p:nvPr/>
        </p:nvPicPr>
        <p:blipFill>
          <a:blip r:embed="rId2"/>
          <a:srcRect t="12965"/>
          <a:stretch>
            <a:fillRect/>
          </a:stretch>
        </p:blipFill>
        <p:spPr bwMode="auto">
          <a:xfrm>
            <a:off x="552450" y="167156"/>
            <a:ext cx="1667000" cy="2036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48" name="Picture 20" descr="full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05770" y="182153"/>
            <a:ext cx="1517650" cy="2044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50" name="Picture 22" descr="domenico_fetti_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" y="3424238"/>
            <a:ext cx="1691218" cy="2269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52" name="Picture 24" descr="paskal_filippa_shampeny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5770" y="3573598"/>
            <a:ext cx="1677789" cy="2051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93415" y="2307691"/>
            <a:ext cx="6600483" cy="96890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Загальна характеристика методів дослідження</a:t>
            </a:r>
          </a:p>
        </p:txBody>
      </p:sp>
      <p:sp>
        <p:nvSpPr>
          <p:cNvPr id="7" name="Овал 6"/>
          <p:cNvSpPr/>
          <p:nvPr/>
        </p:nvSpPr>
        <p:spPr>
          <a:xfrm>
            <a:off x="3831977" y="165046"/>
            <a:ext cx="4563537" cy="1522729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РОЗДІЛ 4.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МЕТОДИ НАУКОВИХ ДОСЛІДЖЕНЬ</a:t>
            </a:r>
            <a:endParaRPr lang="ru-RU" sz="2400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892800" y="1846263"/>
            <a:ext cx="536575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6064250" y="4960938"/>
            <a:ext cx="538163" cy="3444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452438" y="27654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Сократ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3063" y="57785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Піфагор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9188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Арістотель</a:t>
            </a:r>
            <a:endParaRPr lang="uk-UA" sz="1600" b="1" dirty="0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00918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Платон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38494" y="3874942"/>
            <a:ext cx="6710324" cy="9290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Вимоги до вибору методів дослідження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93415" y="5462470"/>
            <a:ext cx="6667177" cy="8170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Правила наукової аргументації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5979319" y="3432969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572" name="AutoShape 22" descr="socrates-drawi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78" name="Picture 26" descr="Socrates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419100"/>
            <a:ext cx="1690687" cy="2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82" name="Picture 30" descr="pifag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3714750"/>
            <a:ext cx="1752600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84" name="Picture 32" descr="?src=3911409&amp;i=0&amp;ext=jpg"/>
          <p:cNvPicPr>
            <a:picLocks noChangeAspect="1" noChangeArrowheads="1"/>
          </p:cNvPicPr>
          <p:nvPr/>
        </p:nvPicPr>
        <p:blipFill>
          <a:blip r:embed="rId4"/>
          <a:srcRect l="12926" r="13945" b="47778"/>
          <a:stretch>
            <a:fillRect/>
          </a:stretch>
        </p:blipFill>
        <p:spPr bwMode="auto">
          <a:xfrm>
            <a:off x="10074275" y="250269"/>
            <a:ext cx="1865077" cy="2037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Картинки по запросу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0128383" y="3379788"/>
            <a:ext cx="1802014" cy="224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9380" y="559067"/>
            <a:ext cx="2905902" cy="24650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Спостереження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 err="1"/>
              <a:t>Відеозйомка</a:t>
            </a:r>
            <a:endParaRPr lang="uk-UA" sz="20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Опитування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Анкетування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Інтерв'ю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Експертних оцінок</a:t>
            </a:r>
          </a:p>
        </p:txBody>
      </p:sp>
      <p:sp>
        <p:nvSpPr>
          <p:cNvPr id="7" name="Овал 6"/>
          <p:cNvSpPr/>
          <p:nvPr/>
        </p:nvSpPr>
        <p:spPr>
          <a:xfrm>
            <a:off x="3643115" y="308934"/>
            <a:ext cx="4487336" cy="296535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4. Методи наукових досліджень у фізичному вихованні і спорті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3105150" y="1619250"/>
            <a:ext cx="538163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>
            <a:off x="8131175" y="1619250"/>
            <a:ext cx="536575" cy="3444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65925" y="6034088"/>
            <a:ext cx="2557463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Платонов Володимир Миколайович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9812338" y="6015038"/>
            <a:ext cx="210026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Круцевич</a:t>
            </a:r>
            <a:r>
              <a:rPr lang="uk-UA" sz="1600" b="1" dirty="0"/>
              <a:t> Тетяна Юріївна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40440" y="502855"/>
            <a:ext cx="3420207" cy="25004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Вимірювання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Тестування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dirty="0"/>
              <a:t>Контроль:</a:t>
            </a:r>
          </a:p>
          <a:p>
            <a:pPr marL="177800" indent="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600" dirty="0"/>
              <a:t>фізичної підготовленості</a:t>
            </a:r>
          </a:p>
          <a:p>
            <a:pPr marL="355600" indent="-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uk-UA" sz="1600" dirty="0"/>
              <a:t>функціональної   підготовленості</a:t>
            </a:r>
          </a:p>
          <a:p>
            <a:pPr marL="177800" indent="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600" dirty="0"/>
              <a:t>навантажень </a:t>
            </a:r>
          </a:p>
          <a:p>
            <a:pPr marL="177800" indent="177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600" dirty="0"/>
              <a:t>тренувальної роботи</a:t>
            </a:r>
          </a:p>
        </p:txBody>
      </p:sp>
      <p:pic>
        <p:nvPicPr>
          <p:cNvPr id="24594" name="Picture 18" descr="220px-Vladimir_Platono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627" y="3445934"/>
            <a:ext cx="1736461" cy="2454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krutsevich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9812579" y="3445934"/>
            <a:ext cx="1961954" cy="2331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9" name="Picture 8" descr="Картинки по запросу матвеев лев павлович фото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46430" y="3380703"/>
            <a:ext cx="1681903" cy="2513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42913" y="6034088"/>
            <a:ext cx="210026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Матвеєв</a:t>
            </a:r>
            <a:r>
              <a:rPr lang="uk-UA" sz="1600" b="1" dirty="0"/>
              <a:t> Лев Павлович</a:t>
            </a:r>
          </a:p>
        </p:txBody>
      </p:sp>
      <p:pic>
        <p:nvPicPr>
          <p:cNvPr id="21" name="Picture 10" descr="Верхошанский Ю.В.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047804" y="3445934"/>
            <a:ext cx="1843442" cy="244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911600" y="6043613"/>
            <a:ext cx="2100263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err="1"/>
              <a:t>Верхошанський</a:t>
            </a:r>
            <a:r>
              <a:rPr lang="uk-UA" sz="1600" b="1" dirty="0"/>
              <a:t> Юрій Віталійович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156675" y="2422100"/>
            <a:ext cx="5857851" cy="2052709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cap="all" dirty="0"/>
              <a:t>Розділ 4.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cap="all" dirty="0"/>
              <a:t> Сучасні інструментальні методи дослідження фізичної і функціональної підготовленості</a:t>
            </a:r>
            <a:endParaRPr lang="ru-RU" sz="2000" cap="all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87338" y="24479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Лапутін</a:t>
            </a:r>
            <a:r>
              <a:rPr lang="uk-UA" sz="1400" b="1" dirty="0"/>
              <a:t> Анатолій Миколайович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663113" y="253365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 err="1">
                <a:solidFill>
                  <a:srgbClr val="FFFFFF"/>
                </a:solidFill>
                <a:cs typeface="Arial" charset="0"/>
              </a:rPr>
              <a:t>Булатова</a:t>
            </a:r>
            <a:r>
              <a:rPr lang="uk-UA" sz="1400" b="1" dirty="0">
                <a:solidFill>
                  <a:srgbClr val="FFFFFF"/>
                </a:solidFill>
                <a:cs typeface="Arial" charset="0"/>
              </a:rPr>
              <a:t> Марія Михайлівна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9910763" y="6002338"/>
            <a:ext cx="210026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Єрмаков Сергій Сидорович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88925" y="6002338"/>
            <a:ext cx="2100263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 err="1">
                <a:solidFill>
                  <a:srgbClr val="FFFFFF"/>
                </a:solidFill>
                <a:cs typeface="Arial" charset="0"/>
              </a:rPr>
              <a:t>Шинкарук</a:t>
            </a:r>
            <a:r>
              <a:rPr lang="uk-UA" sz="1400" b="1" dirty="0">
                <a:solidFill>
                  <a:srgbClr val="FFFFFF"/>
                </a:solidFill>
                <a:cs typeface="Arial" charset="0"/>
              </a:rPr>
              <a:t> Оксана Анатоліївна</a:t>
            </a:r>
          </a:p>
        </p:txBody>
      </p:sp>
      <p:pic>
        <p:nvPicPr>
          <p:cNvPr id="19" name="Графический объект39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13889" y="418615"/>
            <a:ext cx="2686556" cy="186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297357" y="418614"/>
            <a:ext cx="2522962" cy="186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Графический объект10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13889" y="4680651"/>
            <a:ext cx="2820036" cy="206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Графический объект9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98961" y="4680651"/>
            <a:ext cx="2615565" cy="206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4" name="Picture 14" descr="270798_html_m5f58109f"/>
          <p:cNvPicPr>
            <a:picLocks noChangeAspect="1" noChangeArrowheads="1"/>
          </p:cNvPicPr>
          <p:nvPr/>
        </p:nvPicPr>
        <p:blipFill>
          <a:blip r:embed="rId6"/>
          <a:srcRect b="15715"/>
          <a:stretch>
            <a:fillRect/>
          </a:stretch>
        </p:blipFill>
        <p:spPr bwMode="auto">
          <a:xfrm>
            <a:off x="514350" y="292100"/>
            <a:ext cx="1587500" cy="199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18" name="Picture 18" descr="ermakov_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9188" y="3507488"/>
            <a:ext cx="1805349" cy="2346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8">
            <a:extLst/>
          </a:blip>
          <a:srcRect r="15280" b="11784"/>
          <a:stretch/>
        </p:blipFill>
        <p:spPr bwMode="auto">
          <a:xfrm>
            <a:off x="479021" y="3505200"/>
            <a:ext cx="1682992" cy="221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124" name="Picture 4" descr="Картинки по запросу булатова мария михайловна фото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9910544" y="136097"/>
            <a:ext cx="1606695" cy="2363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71157" y="1183720"/>
            <a:ext cx="4936067" cy="8591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Особливості психологічного контролю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7730" y="4508700"/>
            <a:ext cx="4961469" cy="13078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Психодіагностика в практиці спорту</a:t>
            </a:r>
          </a:p>
        </p:txBody>
      </p:sp>
      <p:sp>
        <p:nvSpPr>
          <p:cNvPr id="7" name="Овал 6"/>
          <p:cNvSpPr/>
          <p:nvPr/>
        </p:nvSpPr>
        <p:spPr>
          <a:xfrm>
            <a:off x="2755897" y="2581703"/>
            <a:ext cx="72051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4. Психологічний контроль в спорті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042820" y="4066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042819" y="2140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87338" y="2447925"/>
            <a:ext cx="2101850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Пуні </a:t>
            </a:r>
            <a:r>
              <a:rPr lang="ru-RU" sz="1400" b="1" dirty="0" err="1"/>
              <a:t>Авксентій</a:t>
            </a:r>
            <a:r>
              <a:rPr lang="ru-RU" sz="1400" b="1" dirty="0"/>
              <a:t> </a:t>
            </a:r>
            <a:r>
              <a:rPr lang="ru-RU" sz="1400" b="1" dirty="0" err="1"/>
              <a:t>Цезаревич</a:t>
            </a:r>
            <a:endParaRPr lang="uk-UA" sz="1400" b="1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96863" y="57912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РодІонов</a:t>
            </a:r>
            <a:r>
              <a:rPr lang="uk-UA" sz="1400" b="1" dirty="0"/>
              <a:t> Альберт </a:t>
            </a:r>
            <a:r>
              <a:rPr lang="uk-UA" sz="1400" b="1" dirty="0" err="1"/>
              <a:t>Вячеславович</a:t>
            </a:r>
            <a:endParaRPr lang="uk-UA" sz="1400" b="1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009188" y="5816600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Воронова Валентина Іванівна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0009188" y="2447925"/>
            <a:ext cx="2100262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Рудик Петро Антонович</a:t>
            </a:r>
          </a:p>
        </p:txBody>
      </p:sp>
      <p:pic>
        <p:nvPicPr>
          <p:cNvPr id="4098" name="Picture 2" descr="http://psyberia.ru/face/puni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3722" t="2103" r="3833" b="3081"/>
          <a:stretch/>
        </p:blipFill>
        <p:spPr bwMode="auto">
          <a:xfrm>
            <a:off x="679450" y="224250"/>
            <a:ext cx="1455209" cy="2089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00" name="Picture 4" descr="РУДИК ПЕТР АНТОНОВИЧ - ОСНОВАТЕЛЬ КАФЕДРЫ ПСИХОЛОГИИ ГЦОЛИФК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l="3271" t="3014" r="3102" b="2811"/>
          <a:stretch/>
        </p:blipFill>
        <p:spPr bwMode="auto">
          <a:xfrm>
            <a:off x="10066867" y="186267"/>
            <a:ext cx="1651000" cy="2065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02" name="Picture 6" descr="Картинки по запросу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79450" y="3564276"/>
            <a:ext cx="1475754" cy="2066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104" name="Picture 8" descr="Картинки по запросу Воронова валентина ивановна фото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0259219" y="3564276"/>
            <a:ext cx="1600200" cy="2133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71157" y="1183720"/>
            <a:ext cx="4936067" cy="8591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Методи моделювання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31162" y="4508498"/>
            <a:ext cx="4961469" cy="10200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Методи прогнозування</a:t>
            </a:r>
          </a:p>
        </p:txBody>
      </p:sp>
      <p:sp>
        <p:nvSpPr>
          <p:cNvPr id="7" name="Овал 6"/>
          <p:cNvSpPr/>
          <p:nvPr/>
        </p:nvSpPr>
        <p:spPr>
          <a:xfrm>
            <a:off x="2709331" y="2582332"/>
            <a:ext cx="7205133" cy="138853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cap="all" dirty="0"/>
              <a:t>РОЗДІЛ 4. Моделювання і прогнозування в спорті</a:t>
            </a:r>
            <a:endParaRPr lang="ru-RU" sz="2400" cap="all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6042820" y="4066381"/>
            <a:ext cx="538162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6042819" y="2140744"/>
            <a:ext cx="538163" cy="346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47663" y="2636838"/>
            <a:ext cx="2101850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 err="1">
                <a:solidFill>
                  <a:srgbClr val="FFFFFF"/>
                </a:solidFill>
                <a:cs typeface="Arial" charset="0"/>
              </a:rPr>
              <a:t>Лобачевський</a:t>
            </a:r>
            <a:r>
              <a:rPr lang="uk-UA" sz="1400" b="1" dirty="0">
                <a:solidFill>
                  <a:srgbClr val="FFFFFF"/>
                </a:solidFill>
                <a:cs typeface="Arial" charset="0"/>
              </a:rPr>
              <a:t> Микола Іванович 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347663" y="6046788"/>
            <a:ext cx="2100262" cy="61436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err="1"/>
              <a:t>Шустін</a:t>
            </a:r>
            <a:r>
              <a:rPr lang="uk-UA" sz="1400" b="1" dirty="0"/>
              <a:t> Борис Миколайович</a:t>
            </a: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9858375" y="5816600"/>
            <a:ext cx="2100263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 err="1">
                <a:solidFill>
                  <a:srgbClr val="FFFFFF"/>
                </a:solidFill>
                <a:cs typeface="Arial" charset="0"/>
              </a:rPr>
              <a:t>Худолій</a:t>
            </a:r>
            <a:r>
              <a:rPr lang="uk-UA" sz="1400" b="1" dirty="0">
                <a:solidFill>
                  <a:srgbClr val="FFFFFF"/>
                </a:solidFill>
                <a:cs typeface="Arial" charset="0"/>
              </a:rPr>
              <a:t> Олег Миколайович</a:t>
            </a:r>
          </a:p>
        </p:txBody>
      </p:sp>
      <p:pic>
        <p:nvPicPr>
          <p:cNvPr id="27668" name="Picture 20" descr="289024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7800"/>
            <a:ext cx="1698625" cy="230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Картинки по запросу Шустін Борис Николаевич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84148" y="3595730"/>
            <a:ext cx="1578816" cy="2220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Picture 24" descr="Валентин Петровськ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6356" y="231019"/>
            <a:ext cx="1638199" cy="2184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9858375" y="2540000"/>
            <a:ext cx="2214563" cy="614363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/>
              <a:t>Петровський Валентин Васильович</a:t>
            </a:r>
          </a:p>
        </p:txBody>
      </p:sp>
      <p:pic>
        <p:nvPicPr>
          <p:cNvPr id="2" name="Picture 2" descr="Картинки по запросу худолій олег миколайович фото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9956220" y="3595730"/>
            <a:ext cx="1854780" cy="2062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475</TotalTime>
  <Words>474</Words>
  <Application>Microsoft Office PowerPoint</Application>
  <PresentationFormat>Широкоэкранный</PresentationFormat>
  <Paragraphs>150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Сокольвак</dc:creator>
  <cp:lastModifiedBy>Ольга Сокольвак</cp:lastModifiedBy>
  <cp:revision>86</cp:revision>
  <dcterms:created xsi:type="dcterms:W3CDTF">2016-10-26T09:13:35Z</dcterms:created>
  <dcterms:modified xsi:type="dcterms:W3CDTF">2016-11-01T08:48:32Z</dcterms:modified>
</cp:coreProperties>
</file>